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01" r:id="rId2"/>
    <p:sldId id="577" r:id="rId3"/>
    <p:sldId id="593" r:id="rId4"/>
    <p:sldId id="563" r:id="rId5"/>
    <p:sldId id="564" r:id="rId6"/>
    <p:sldId id="547" r:id="rId7"/>
    <p:sldId id="569" r:id="rId8"/>
    <p:sldId id="570" r:id="rId9"/>
    <p:sldId id="571" r:id="rId10"/>
    <p:sldId id="602" r:id="rId11"/>
    <p:sldId id="599" r:id="rId12"/>
    <p:sldId id="591" r:id="rId13"/>
    <p:sldId id="658" r:id="rId14"/>
    <p:sldId id="565" r:id="rId15"/>
    <p:sldId id="594" r:id="rId16"/>
    <p:sldId id="595" r:id="rId17"/>
    <p:sldId id="572" r:id="rId18"/>
    <p:sldId id="659" r:id="rId19"/>
    <p:sldId id="574" r:id="rId20"/>
    <p:sldId id="445" r:id="rId21"/>
    <p:sldId id="431" r:id="rId22"/>
    <p:sldId id="527" r:id="rId23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505050"/>
    <a:srgbClr val="BEE8FF"/>
    <a:srgbClr val="E5F9FF"/>
    <a:srgbClr val="CCFFFF"/>
    <a:srgbClr val="E8F4FE"/>
    <a:srgbClr val="E8F2FE"/>
    <a:srgbClr val="F0F0F0"/>
    <a:srgbClr val="CEFAFA"/>
    <a:srgbClr val="E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7D1EB3-D885-4BD3-A713-E910DCE602F3}" v="2" dt="2025-08-31T20:06:07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6395" autoAdjust="0"/>
  </p:normalViewPr>
  <p:slideViewPr>
    <p:cSldViewPr>
      <p:cViewPr varScale="1">
        <p:scale>
          <a:sx n="107" d="100"/>
          <a:sy n="107" d="100"/>
        </p:scale>
        <p:origin x="16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s, J.P.J.M. (Jeroen)" userId="1f8f63ee-4eaf-490f-88b4-bbc6368e9fae" providerId="ADAL" clId="{B17D1EB3-D885-4BD3-A713-E910DCE602F3}"/>
    <pc:docChg chg="modSld">
      <pc:chgData name="Smits, J.P.J.M. (Jeroen)" userId="1f8f63ee-4eaf-490f-88b4-bbc6368e9fae" providerId="ADAL" clId="{B17D1EB3-D885-4BD3-A713-E910DCE602F3}" dt="2025-08-31T20:09:03.365" v="143" actId="20577"/>
      <pc:docMkLst>
        <pc:docMk/>
      </pc:docMkLst>
      <pc:sldChg chg="modSp mod">
        <pc:chgData name="Smits, J.P.J.M. (Jeroen)" userId="1f8f63ee-4eaf-490f-88b4-bbc6368e9fae" providerId="ADAL" clId="{B17D1EB3-D885-4BD3-A713-E910DCE602F3}" dt="2025-08-31T20:09:03.365" v="143" actId="20577"/>
        <pc:sldMkLst>
          <pc:docMk/>
          <pc:sldMk cId="1547268515" sldId="602"/>
        </pc:sldMkLst>
        <pc:spChg chg="mod">
          <ac:chgData name="Smits, J.P.J.M. (Jeroen)" userId="1f8f63ee-4eaf-490f-88b4-bbc6368e9fae" providerId="ADAL" clId="{B17D1EB3-D885-4BD3-A713-E910DCE602F3}" dt="2025-08-31T20:09:03.365" v="143" actId="20577"/>
          <ac:spMkLst>
            <pc:docMk/>
            <pc:sldMk cId="1547268515" sldId="602"/>
            <ac:spMk id="29699" creationId="{AB904FC1-F4A0-4531-26FD-5EF30CE7FE9B}"/>
          </ac:spMkLst>
        </pc:spChg>
      </pc:sldChg>
      <pc:sldChg chg="modSp mod">
        <pc:chgData name="Smits, J.P.J.M. (Jeroen)" userId="1f8f63ee-4eaf-490f-88b4-bbc6368e9fae" providerId="ADAL" clId="{B17D1EB3-D885-4BD3-A713-E910DCE602F3}" dt="2025-08-31T20:08:00.572" v="128" actId="14100"/>
        <pc:sldMkLst>
          <pc:docMk/>
          <pc:sldMk cId="3998158745" sldId="659"/>
        </pc:sldMkLst>
        <pc:spChg chg="mod">
          <ac:chgData name="Smits, J.P.J.M. (Jeroen)" userId="1f8f63ee-4eaf-490f-88b4-bbc6368e9fae" providerId="ADAL" clId="{B17D1EB3-D885-4BD3-A713-E910DCE602F3}" dt="2025-08-31T20:08:00.572" v="128" actId="14100"/>
          <ac:spMkLst>
            <pc:docMk/>
            <pc:sldMk cId="3998158745" sldId="659"/>
            <ac:spMk id="2048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E1D2E-3BE2-4704-9F43-4740D4F0A4A3}" type="datetimeFigureOut">
              <a:rPr lang="en-US" smtClean="0"/>
              <a:t>31-Aug-25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A6DA7-06CC-46C8-81B3-4AB22A046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93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5206-69AC-4C0C-92CC-A222CE0E302A}" type="datetimeFigureOut">
              <a:rPr lang="en-GB" smtClean="0"/>
              <a:t>31/08/2025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19A80-1EA7-4A08-A3DF-7135EAD988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66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19A80-1EA7-4A08-A3DF-7135EAD9889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76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F63A6-9F90-40D0-8615-A9E68E9A8E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7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19A80-1EA7-4A08-A3DF-7135EAD9889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2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19A80-1EA7-4A08-A3DF-7135EAD9889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0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AA42-82F7-4686-BF39-15334306DD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26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AA42-82F7-4686-BF39-15334306DD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6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1766-DA83-44C1-9D15-5F6C7FB49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F5C24-1BA2-4BA9-95BC-A205A22A9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E7D27-5B11-44F9-AC18-9BF73CED4C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3A3075-1747-4BFF-BC44-43E32A0ED9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473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C03A-2FFA-444A-A6D3-5F3C2E6E054B}" type="datetimeFigureOut">
              <a:rPr lang="en-US"/>
              <a:pPr/>
              <a:t>31-Aug-25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168E1-58ED-D641-B4E2-5A721D0A6FD8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2177D-2EFA-4FE2-92AD-D090F551E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75C18-E42D-4BBA-8E81-416EEB53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A1E1C-F908-4EBB-A364-7E446AA4F4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0AA16-B47F-4DA2-B203-C788E6A4D9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4BC4C-D66A-4993-B208-0F4FBABCB4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D095A-0704-42A4-8460-4672FBAED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51934-4167-405D-B8E4-8814508FBC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04142-04CE-4CBB-84B7-D206A9C3F9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846074-613E-46AF-B405-8510313EB31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aki.Permanyer@uab.cat" TargetMode="External"/><Relationship Id="rId2" Type="http://schemas.openxmlformats.org/officeDocument/2006/relationships/hyperlink" Target="mailto:jeroen.smits@fm.ru.nl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padr.12343" TargetMode="External"/><Relationship Id="rId2" Type="http://schemas.openxmlformats.org/officeDocument/2006/relationships/hyperlink" Target="http://www.nature.com/articles/sdata20193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datalab.org/shdi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datalab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datalab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67544" y="332929"/>
            <a:ext cx="8352928" cy="252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/>
              <a:t>Subnational Indicators from Household Surveys</a:t>
            </a:r>
            <a:r>
              <a:rPr lang="en-US" sz="2400" dirty="0"/>
              <a:t> </a:t>
            </a:r>
            <a:endParaRPr lang="nl-NL" sz="2400" dirty="0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611560" y="3284984"/>
            <a:ext cx="813690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/>
              <a:t>Jeroen Smits &amp; Iñaki Permanyer</a:t>
            </a:r>
          </a:p>
          <a:p>
            <a:pPr algn="ctr">
              <a:spcBef>
                <a:spcPct val="20000"/>
              </a:spcBef>
            </a:pPr>
            <a:endParaRPr lang="en-US" sz="2000" dirty="0"/>
          </a:p>
          <a:p>
            <a:pPr algn="ctr">
              <a:spcBef>
                <a:spcPct val="20000"/>
              </a:spcBef>
            </a:pPr>
            <a:r>
              <a:rPr lang="en-US" sz="2000" dirty="0"/>
              <a:t>Global Data Lab / Radboud University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Centre for Demographic Studies / Barcelona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hlinkClick r:id="rId2"/>
              </a:rPr>
              <a:t>jeroen.smits@fm.ru.nl</a:t>
            </a:r>
            <a:r>
              <a:rPr lang="en-US" sz="2000" dirty="0"/>
              <a:t> / </a:t>
            </a:r>
            <a:r>
              <a:rPr lang="en-US" sz="2000" dirty="0">
                <a:hlinkClick r:id="rId3"/>
              </a:rPr>
              <a:t>ipermanyer@ced.uab.es</a:t>
            </a:r>
            <a:endParaRPr lang="en-US" sz="2000" dirty="0"/>
          </a:p>
          <a:p>
            <a:pPr algn="ctr">
              <a:spcBef>
                <a:spcPct val="20000"/>
              </a:spcBef>
            </a:pPr>
            <a:endParaRPr lang="en-US" sz="2000" dirty="0"/>
          </a:p>
          <a:p>
            <a:pPr algn="ctr">
              <a:spcBef>
                <a:spcPct val="20000"/>
              </a:spcBef>
            </a:pPr>
            <a:endParaRPr lang="en-US" sz="2000" dirty="0"/>
          </a:p>
          <a:p>
            <a:pPr algn="ctr">
              <a:spcBef>
                <a:spcPct val="20000"/>
              </a:spcBef>
            </a:pPr>
            <a:endParaRPr lang="en-US" sz="1400" dirty="0"/>
          </a:p>
          <a:p>
            <a:pPr algn="ctr">
              <a:spcBef>
                <a:spcPct val="20000"/>
              </a:spcBef>
            </a:pPr>
            <a:r>
              <a:rPr lang="en-US" sz="1400" i="1" dirty="0"/>
              <a:t>Presentation to be held at the Webinar of the Sub-National Statistics Sprint</a:t>
            </a:r>
          </a:p>
          <a:p>
            <a:pPr algn="ctr">
              <a:spcBef>
                <a:spcPct val="20000"/>
              </a:spcBef>
            </a:pPr>
            <a:r>
              <a:rPr lang="en-US" sz="1400" i="1" dirty="0"/>
              <a:t>UN Network of Economic Statisticians, September 3, 2025</a:t>
            </a:r>
          </a:p>
          <a:p>
            <a:pPr algn="ctr">
              <a:spcBef>
                <a:spcPct val="20000"/>
              </a:spcBef>
            </a:pPr>
            <a:endParaRPr lang="en-US" sz="2000" dirty="0"/>
          </a:p>
          <a:p>
            <a:pPr algn="ctr">
              <a:spcBef>
                <a:spcPct val="20000"/>
              </a:spcBef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677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F947532-28F6-0E3A-21EA-19E373D1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40D7A7B-423A-162C-F050-4DEC0048B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27384"/>
            <a:ext cx="8229600" cy="936625"/>
          </a:xfrm>
        </p:spPr>
        <p:txBody>
          <a:bodyPr/>
          <a:lstStyle/>
          <a:p>
            <a:pPr eaLnBrk="1" hangingPunct="1"/>
            <a:r>
              <a:rPr lang="en-US" sz="3200" b="1" dirty="0"/>
              <a:t>New approach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B904FC1-F4A0-4531-26FD-5EF30CE7F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4675" y="1196752"/>
            <a:ext cx="8389813" cy="5661248"/>
          </a:xfrm>
        </p:spPr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Indicators in Area Database only available for country-year combinations for which survey datasets are available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Since 2018 new approach whereby subnational versions of widely used national indicators are created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 this approach subnational variation of the indicator is derived from survey datasets, while its overall level is obtained by standardization around accepted national values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/>
              <a:t>Currently available indicators: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Subnational Human Development Index (plus underlying indices)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Subnational Gender Development Index (plus underlying indices)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Subnational Corruption Index (grand, petty and total)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Subnational </a:t>
            </a:r>
            <a:r>
              <a:rPr lang="en-US" sz="2000"/>
              <a:t>climate change Vulnerability </a:t>
            </a:r>
            <a:r>
              <a:rPr lang="en-US" sz="2000" dirty="0"/>
              <a:t>Index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4726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416800" cy="936625"/>
          </a:xfrm>
        </p:spPr>
        <p:txBody>
          <a:bodyPr/>
          <a:lstStyle/>
          <a:p>
            <a:pPr eaLnBrk="1" hangingPunct="1"/>
            <a:r>
              <a:rPr lang="en-US" sz="3000" b="1" dirty="0"/>
              <a:t>Subnational Human Development Index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4744"/>
            <a:ext cx="8229600" cy="5472608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200" dirty="0"/>
              <a:t>The Human Development Index (HDI) indicates a country’s achievement in three key dimensions of development: education, health &amp; income</a:t>
            </a:r>
          </a:p>
          <a:p>
            <a:pPr eaLnBrk="1" hangingPunct="1">
              <a:spcBef>
                <a:spcPts val="1200"/>
              </a:spcBef>
            </a:pPr>
            <a:r>
              <a:rPr lang="en-US" sz="2200" dirty="0"/>
              <a:t>UNDP’s flagship indicator and one of the most important indicators to assess countries’ socio-economic development.</a:t>
            </a:r>
          </a:p>
          <a:p>
            <a:pPr eaLnBrk="1" hangingPunct="1">
              <a:spcBef>
                <a:spcPts val="1200"/>
              </a:spcBef>
            </a:pPr>
            <a:r>
              <a:rPr lang="en-US" sz="2200" dirty="0"/>
              <a:t>Published yearly since 1990 by UNDP for almost all countries of the world (Human Development Reports)</a:t>
            </a:r>
          </a:p>
          <a:p>
            <a:pPr eaLnBrk="1" hangingPunct="1">
              <a:spcBef>
                <a:spcPts val="1200"/>
              </a:spcBef>
            </a:pPr>
            <a:r>
              <a:rPr lang="en-US" sz="2200" dirty="0"/>
              <a:t>One great disadvantage: Only national values (whereas differences within LMICs are huge)</a:t>
            </a:r>
          </a:p>
          <a:p>
            <a:pPr eaLnBrk="1" hangingPunct="1">
              <a:spcBef>
                <a:spcPts val="1200"/>
              </a:spcBef>
            </a:pPr>
            <a:r>
              <a:rPr lang="en-US" sz="2200" dirty="0"/>
              <a:t>We have created subnational versions of the HDI and its underlying indicators (Smits &amp; Permanyer, 2019).</a:t>
            </a:r>
          </a:p>
          <a:p>
            <a:pPr eaLnBrk="1" hangingPunct="1">
              <a:spcBef>
                <a:spcPts val="1200"/>
              </a:spcBef>
            </a:pPr>
            <a:r>
              <a:rPr lang="en-US" sz="2200" dirty="0"/>
              <a:t>Instead of 160+ countries, 1600+ subnational regions, hence 10 times more detail</a:t>
            </a:r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24180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6632"/>
            <a:ext cx="7416800" cy="501650"/>
          </a:xfrm>
        </p:spPr>
        <p:txBody>
          <a:bodyPr/>
          <a:lstStyle/>
          <a:p>
            <a:pPr eaLnBrk="1" hangingPunct="1"/>
            <a:r>
              <a:rPr lang="nl-NL" sz="3600" b="1" dirty="0"/>
              <a:t>Construction SHDI</a:t>
            </a:r>
            <a:endParaRPr lang="en-US" sz="36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263" y="980728"/>
            <a:ext cx="8857233" cy="5877272"/>
          </a:xfrm>
        </p:spPr>
        <p:txBody>
          <a:bodyPr/>
          <a:lstStyle/>
          <a:p>
            <a:pPr eaLnBrk="1" hangingPunct="1">
              <a:spcBef>
                <a:spcPts val="800"/>
              </a:spcBef>
            </a:pPr>
            <a:r>
              <a:rPr lang="en-GB" sz="2000" dirty="0"/>
              <a:t>The SHDI was constructed in the same way as the HDI, but from subnational information on the four indicators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dirty="0"/>
              <a:t>For wealthy countries derived from statistical offices and Eurostat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dirty="0"/>
              <a:t>For poor countries derived from survey and census datasets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dirty="0"/>
              <a:t>Not all indicators available for all regions -&gt; Imputation</a:t>
            </a:r>
          </a:p>
          <a:p>
            <a:pPr lvl="1">
              <a:spcBef>
                <a:spcPts val="600"/>
              </a:spcBef>
            </a:pPr>
            <a:r>
              <a:rPr lang="en-GB" sz="2000" dirty="0" err="1"/>
              <a:t>GNIc</a:t>
            </a:r>
            <a:r>
              <a:rPr lang="en-GB" sz="2000" dirty="0"/>
              <a:t> estimated with International Wealth Index</a:t>
            </a:r>
          </a:p>
          <a:p>
            <a:pPr lvl="1">
              <a:spcBef>
                <a:spcPts val="600"/>
              </a:spcBef>
            </a:pPr>
            <a:r>
              <a:rPr lang="en-GB" sz="2000" dirty="0"/>
              <a:t>Life expectancy estimated with child mortality</a:t>
            </a:r>
          </a:p>
          <a:p>
            <a:pPr lvl="1">
              <a:spcBef>
                <a:spcPts val="600"/>
              </a:spcBef>
            </a:pPr>
            <a:r>
              <a:rPr lang="en-GB" sz="2000" dirty="0"/>
              <a:t>If one educational indicator was missing, only the other one was used</a:t>
            </a:r>
          </a:p>
          <a:p>
            <a:pPr lvl="1">
              <a:spcBef>
                <a:spcPts val="600"/>
              </a:spcBef>
            </a:pPr>
            <a:r>
              <a:rPr lang="en-GB" sz="2000" dirty="0"/>
              <a:t>Missing years estimated with interpolation or extrapolation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dirty="0"/>
              <a:t>Many estimations, but not too problematic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dirty="0"/>
              <a:t>Normalization around official national values of UNDP</a:t>
            </a:r>
          </a:p>
          <a:p>
            <a:pPr eaLnBrk="1" hangingPunct="1">
              <a:spcBef>
                <a:spcPts val="800"/>
              </a:spcBef>
            </a:pPr>
            <a:r>
              <a:rPr lang="en-GB" sz="2000" i="1" dirty="0"/>
              <a:t>Hence no absolute values derived from data, only sub-national variation</a:t>
            </a:r>
          </a:p>
          <a:p>
            <a:pPr eaLnBrk="1" hangingPunct="1">
              <a:spcBef>
                <a:spcPts val="1800"/>
              </a:spcBef>
            </a:pPr>
            <a:r>
              <a:rPr lang="en-GB" sz="1600" b="1" dirty="0"/>
              <a:t>Details of procedure: </a:t>
            </a:r>
          </a:p>
          <a:p>
            <a:pPr eaLnBrk="1" hangingPunct="1">
              <a:spcBef>
                <a:spcPts val="300"/>
              </a:spcBef>
            </a:pPr>
            <a:r>
              <a:rPr lang="en-US" sz="1600" dirty="0"/>
              <a:t>Nature Scientific Data (2019): </a:t>
            </a:r>
            <a:r>
              <a:rPr lang="en-US" sz="1600" dirty="0">
                <a:hlinkClick r:id="rId2"/>
              </a:rPr>
              <a:t>www.nature.com/articles/sdata201938</a:t>
            </a:r>
            <a:endParaRPr lang="en-US" sz="1600" dirty="0"/>
          </a:p>
          <a:p>
            <a:pPr eaLnBrk="1" hangingPunct="1">
              <a:spcBef>
                <a:spcPts val="300"/>
              </a:spcBef>
            </a:pPr>
            <a:r>
              <a:rPr lang="en-US" sz="1600" dirty="0"/>
              <a:t>Pop. &amp; Development Review (2020): </a:t>
            </a:r>
            <a:r>
              <a:rPr lang="en-US" sz="1600" dirty="0">
                <a:hlinkClick r:id="rId3"/>
              </a:rPr>
              <a:t>onlinelibrary.wiley.com/</a:t>
            </a:r>
            <a:r>
              <a:rPr lang="en-US" sz="1600" dirty="0" err="1">
                <a:hlinkClick r:id="rId3"/>
              </a:rPr>
              <a:t>doi</a:t>
            </a:r>
            <a:r>
              <a:rPr lang="en-US" sz="1600" dirty="0">
                <a:hlinkClick r:id="rId3"/>
              </a:rPr>
              <a:t>/full/10.1111/padr.12343</a:t>
            </a:r>
            <a:endParaRPr lang="en-US" sz="1600" dirty="0"/>
          </a:p>
          <a:p>
            <a:pPr eaLnBrk="1" hangingPunct="1">
              <a:spcBef>
                <a:spcPts val="300"/>
              </a:spcBef>
            </a:pPr>
            <a:endParaRPr lang="en-US" sz="1600" dirty="0"/>
          </a:p>
          <a:p>
            <a:pPr eaLnBrk="1" hangingPunct="1">
              <a:spcBef>
                <a:spcPts val="800"/>
              </a:spcBef>
            </a:pPr>
            <a:endParaRPr lang="en-GB" sz="2000" i="1" dirty="0"/>
          </a:p>
          <a:p>
            <a:pPr eaLnBrk="1" hangingPunct="1">
              <a:spcBef>
                <a:spcPts val="1200"/>
              </a:spcBef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68262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95"/>
            <a:ext cx="9144000" cy="64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8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95"/>
            <a:ext cx="9144000" cy="64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1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" y="196191"/>
            <a:ext cx="9154681" cy="64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02" y="298324"/>
            <a:ext cx="9234314" cy="60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4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2814" cy="936625"/>
          </a:xfrm>
        </p:spPr>
        <p:txBody>
          <a:bodyPr/>
          <a:lstStyle/>
          <a:p>
            <a:pPr eaLnBrk="1" hangingPunct="1">
              <a:lnSpc>
                <a:spcPts val="3800"/>
              </a:lnSpc>
            </a:pPr>
            <a:r>
              <a:rPr lang="en-US" sz="2800" b="1" dirty="0"/>
              <a:t>Gender Development Index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373244" cy="5256584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000" dirty="0"/>
              <a:t>Besides the HDI, the Human Development Reports contain a number of other indicators, including indicators for gender (in)equality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Since the 1990s several gender indices were introduced (GDI, GEM, GII), which were not very successful.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In 2014 the Gender Development Index (GDI) was introduced, a simple and more useful index than some of the earlier ones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The GDI indicates a country’s achievement on gender (in)equality in human development by simply dividing female HDI by male HDI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A value of one thus indicates complete equality in human development between males and females.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A value below 1 indicates higher HD for males and a value above 1 higher HD for females</a:t>
            </a:r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9817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2814" cy="936625"/>
          </a:xfrm>
        </p:spPr>
        <p:txBody>
          <a:bodyPr/>
          <a:lstStyle/>
          <a:p>
            <a:pPr eaLnBrk="1" hangingPunct="1">
              <a:lnSpc>
                <a:spcPts val="3800"/>
              </a:lnSpc>
            </a:pPr>
            <a:r>
              <a:rPr lang="en-US" sz="2800" b="1" dirty="0"/>
              <a:t>Subnational Gender Development Index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08912" cy="5328592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000" dirty="0"/>
              <a:t>Since 2014, the GDI has been published yearly in the HDR for almost all countries of the world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However, just as the HDI, it was only available at national level, whereas gender (in)equality cannot be expected to be the same everywhere in a country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The position of women and gender norms may differ between ethnic, religious, educational and other groups, living in different mixtures in different areas of a country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To represent the resulting variety of within-country gender patterns well, a subnational gender index was needed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Therefore, Jeroen and I have created a subnational versions of the GDI (and its underlying indicators), called SGDI.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Instead of 151+ countries, 1600+ subnational regions</a:t>
            </a:r>
          </a:p>
          <a:p>
            <a:pPr eaLnBrk="1" hangingPunct="1">
              <a:spcBef>
                <a:spcPts val="1200"/>
              </a:spcBef>
            </a:pPr>
            <a:r>
              <a:rPr lang="en-US" sz="2100" dirty="0"/>
              <a:t>SHDI and SGDI are downloadable from</a:t>
            </a: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www.globaldatalab.org/shdi/</a:t>
            </a:r>
            <a:endParaRPr lang="en-US" sz="18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  <a:p>
            <a:pPr eaLnBrk="1" hangingPunct="1">
              <a:spcBef>
                <a:spcPts val="1200"/>
              </a:spcBef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98158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89" y="692696"/>
            <a:ext cx="9772578" cy="52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6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836712"/>
            <a:ext cx="8388424" cy="583264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Jeroen Smits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Professor of economic &amp; human development, Radboud University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Founder Global Data Lab (GDL)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Comparative research on social issues in LMICs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Passion for database building and indicator construction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b="1" dirty="0"/>
              <a:t>Iñaki Permanyer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ICREA Research Professor, Centre </a:t>
            </a:r>
            <a:r>
              <a:rPr lang="en-US" sz="1800" dirty="0" err="1"/>
              <a:t>d'Estudis</a:t>
            </a:r>
            <a:r>
              <a:rPr lang="en-US" sz="1800" dirty="0"/>
              <a:t> </a:t>
            </a:r>
            <a:r>
              <a:rPr lang="en-US" sz="1800" dirty="0" err="1"/>
              <a:t>Demogràfics</a:t>
            </a:r>
            <a:r>
              <a:rPr lang="en-US" sz="1800" dirty="0"/>
              <a:t> (CED), Barcelona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Head of the “Health and Aging” unit at the CED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Work on global inequalities in pecuniary and non-pecuniary dimensions of well-being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b="1" dirty="0"/>
              <a:t>This presentation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Background information on GDL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Creation of subnational indicators from household surveys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Overview indicators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Discussion of subnational human development indices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4502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030" y="230161"/>
            <a:ext cx="3238145" cy="29881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226679"/>
                </a:solidFill>
                <a:latin typeface="Verdana"/>
                <a:cs typeface="Verdana"/>
              </a:rPr>
              <a:t>Heterogeneity within subnational areas? The cases of Mexico and Brazil</a:t>
            </a:r>
          </a:p>
          <a:p>
            <a:endParaRPr lang="en-US" sz="2000" b="1" dirty="0">
              <a:solidFill>
                <a:srgbClr val="226679"/>
              </a:solidFill>
              <a:latin typeface="Verdana"/>
              <a:cs typeface="Verdan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75" y="22133"/>
            <a:ext cx="5786825" cy="36297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" y="2256099"/>
            <a:ext cx="5069842" cy="4519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64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030" y="230161"/>
            <a:ext cx="3238145" cy="29881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226679"/>
                </a:solidFill>
                <a:latin typeface="Verdana"/>
                <a:cs typeface="Verdana"/>
              </a:rPr>
              <a:t>Heterogeneity within subnational areas? </a:t>
            </a:r>
          </a:p>
          <a:p>
            <a:r>
              <a:rPr lang="en-US" sz="2000" b="1" dirty="0">
                <a:solidFill>
                  <a:srgbClr val="226679"/>
                </a:solidFill>
                <a:latin typeface="Verdana"/>
                <a:cs typeface="Verdana"/>
              </a:rPr>
              <a:t>The cases of Mexico and Brazil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0" y="2517442"/>
            <a:ext cx="8972693" cy="28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680" y="908720"/>
            <a:ext cx="8686800" cy="5616624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800" dirty="0"/>
              <a:t>Thank you very much for your attention! </a:t>
            </a:r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400" dirty="0">
                <a:hlinkClick r:id="rId2"/>
              </a:rPr>
              <a:t>www.globaldatalab.org</a:t>
            </a: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663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34082"/>
          </a:xfrm>
        </p:spPr>
        <p:txBody>
          <a:bodyPr/>
          <a:lstStyle/>
          <a:p>
            <a:r>
              <a:rPr lang="en-US" sz="3600" b="1" dirty="0"/>
              <a:t>Global Data Lab (GDL)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137600" cy="525658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Since 1990s collecting household survey datasets for low- and middle-income countries (LMICs)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Demographic &amp; Health Surveys, </a:t>
            </a:r>
            <a:r>
              <a:rPr lang="en-US" sz="2000" dirty="0" err="1"/>
              <a:t>Unicef</a:t>
            </a:r>
            <a:r>
              <a:rPr lang="en-US" sz="2000" dirty="0"/>
              <a:t> MICS Surveys, IPUMS Census datasets, Barometer Surveys, stand-alone surveys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Combined and harmonized in Database Developing World (DDW)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Information on 35+ million persons in almost all LMICs based on 500+ large household surveys.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Created for multilevel research on social issues in LMICs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Subnational context factors aggregated from DDW combined in GDL Area Database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With introduction SDGs call for subnational indicators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Since then disseminated through GDL website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562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416800" cy="936625"/>
          </a:xfrm>
        </p:spPr>
        <p:txBody>
          <a:bodyPr/>
          <a:lstStyle/>
          <a:p>
            <a:pPr eaLnBrk="1" hangingPunct="1"/>
            <a:r>
              <a:rPr lang="en-US" sz="3200" b="1" dirty="0"/>
              <a:t>GDL Area Database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760"/>
            <a:ext cx="8425308" cy="5328592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000" dirty="0"/>
              <a:t>Over 100 subnational indicators for 1300+ regions in 125+ LMICs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000" dirty="0"/>
              <a:t>Topics include:</a:t>
            </a:r>
          </a:p>
          <a:p>
            <a:pPr indent="-360000" eaLnBrk="1" hangingPunct="1">
              <a:spcBef>
                <a:spcPts val="600"/>
              </a:spcBef>
            </a:pPr>
            <a:r>
              <a:rPr lang="en-US" sz="2000" i="1" dirty="0"/>
              <a:t>Wealth, poverty, asset ownership</a:t>
            </a:r>
          </a:p>
          <a:p>
            <a:pPr indent="-360000" eaLnBrk="1" hangingPunct="1">
              <a:spcBef>
                <a:spcPts val="600"/>
              </a:spcBef>
            </a:pPr>
            <a:r>
              <a:rPr lang="en-US" sz="2000" i="1" dirty="0"/>
              <a:t>Education, work</a:t>
            </a:r>
          </a:p>
          <a:p>
            <a:pPr indent="-360000">
              <a:spcBef>
                <a:spcPts val="600"/>
              </a:spcBef>
            </a:pPr>
            <a:r>
              <a:rPr lang="en-US" sz="2000" i="1" dirty="0"/>
              <a:t>Position of women, fertility</a:t>
            </a:r>
          </a:p>
          <a:p>
            <a:pPr indent="-360000">
              <a:spcBef>
                <a:spcPts val="600"/>
              </a:spcBef>
            </a:pPr>
            <a:r>
              <a:rPr lang="en-US" sz="2000" i="1" dirty="0"/>
              <a:t>Child mortality, (reproductive) health</a:t>
            </a:r>
          </a:p>
          <a:p>
            <a:pPr indent="-360000" eaLnBrk="1" hangingPunct="1">
              <a:spcBef>
                <a:spcPts val="600"/>
              </a:spcBef>
            </a:pPr>
            <a:r>
              <a:rPr lang="en-US" sz="2000" i="1" dirty="0"/>
              <a:t>Vaccinations, stunting, under/overweight</a:t>
            </a:r>
          </a:p>
          <a:p>
            <a:pPr indent="-360000" eaLnBrk="1" hangingPunct="1">
              <a:spcBef>
                <a:spcPts val="600"/>
              </a:spcBef>
            </a:pPr>
            <a:r>
              <a:rPr lang="en-US" sz="2000" i="1" dirty="0"/>
              <a:t>Access to public services</a:t>
            </a:r>
          </a:p>
          <a:p>
            <a:pPr indent="-360000">
              <a:spcBef>
                <a:spcPts val="600"/>
              </a:spcBef>
            </a:pPr>
            <a:r>
              <a:rPr lang="en-US" sz="2000" i="1" dirty="0"/>
              <a:t>Age structure, urbanization</a:t>
            </a:r>
          </a:p>
          <a:p>
            <a:pPr indent="-360000">
              <a:spcBef>
                <a:spcPts val="1200"/>
              </a:spcBef>
            </a:pPr>
            <a:r>
              <a:rPr lang="en-US" sz="2000" dirty="0"/>
              <a:t>Not all indicators for all countries, but many indicators for many countries</a:t>
            </a:r>
          </a:p>
          <a:p>
            <a:pPr indent="-360000">
              <a:spcBef>
                <a:spcPts val="400"/>
              </a:spcBef>
            </a:pPr>
            <a:r>
              <a:rPr lang="en-US" sz="2000" dirty="0"/>
              <a:t>Only years for which household surveys with the required information available</a:t>
            </a:r>
          </a:p>
          <a:p>
            <a:pPr indent="-360000">
              <a:spcBef>
                <a:spcPts val="400"/>
              </a:spcBef>
            </a:pPr>
            <a:endParaRPr lang="en-US" sz="2200" dirty="0"/>
          </a:p>
          <a:p>
            <a:pPr indent="-360000">
              <a:spcBef>
                <a:spcPts val="400"/>
              </a:spcBef>
            </a:pPr>
            <a:endParaRPr lang="en-US" sz="2200" i="1" dirty="0"/>
          </a:p>
          <a:p>
            <a:pPr indent="-360000" eaLnBrk="1" hangingPunct="1">
              <a:spcBef>
                <a:spcPts val="400"/>
              </a:spcBef>
            </a:pPr>
            <a:endParaRPr lang="en-US" sz="2200" i="1" dirty="0"/>
          </a:p>
          <a:p>
            <a:pPr indent="-360000" eaLnBrk="1" hangingPunct="1">
              <a:spcBef>
                <a:spcPts val="400"/>
              </a:spcBef>
            </a:pPr>
            <a:endParaRPr lang="en-US" sz="2200" i="1" dirty="0"/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2200" dirty="0"/>
              <a:t>All indicators can be freely downloaded from: </a:t>
            </a:r>
            <a:r>
              <a:rPr lang="en-US" sz="2200" dirty="0">
                <a:hlinkClick r:id="rId2"/>
              </a:rPr>
              <a:t>www.globaldatalab.org</a:t>
            </a:r>
            <a:endParaRPr lang="en-US" sz="2200" dirty="0"/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200" dirty="0"/>
              <a:t> </a:t>
            </a:r>
          </a:p>
          <a:p>
            <a:pPr indent="-360000" eaLnBrk="1" hangingPunct="1">
              <a:buNone/>
            </a:pPr>
            <a:endParaRPr lang="en-US" sz="2200" dirty="0"/>
          </a:p>
          <a:p>
            <a:pPr indent="-360000" eaLnBrk="1" hangingPunct="1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262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4624"/>
            <a:ext cx="7416800" cy="936625"/>
          </a:xfrm>
        </p:spPr>
        <p:txBody>
          <a:bodyPr/>
          <a:lstStyle/>
          <a:p>
            <a:pPr eaLnBrk="1" hangingPunct="1"/>
            <a:r>
              <a:rPr lang="en-US" sz="4000" b="1" dirty="0"/>
              <a:t>How created?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445252" cy="5256584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000" dirty="0"/>
              <a:t>We make them ourselves by aggregating information from the household surveys in our database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Educational level of an area is the mean educational level of people of a certain age group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Level of development is mean household wealth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Gender indicator is mean age difference between husbands and wives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Works very well (tests at national level)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High potential (many different indicators possible)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Continuously updated with new indicators, years, countries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Aggregation to other levels possible (e.g. urban/rural, wealth groups, ethnic groups etc.)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/>
              <a:t>Time series since the 1990s.</a:t>
            </a:r>
            <a:endParaRPr lang="nl-NL" sz="2000" dirty="0"/>
          </a:p>
          <a:p>
            <a:pPr eaLnBrk="1" hangingPunct="1">
              <a:spcBef>
                <a:spcPts val="6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156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231329" cy="71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243408"/>
            <a:ext cx="5688632" cy="73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243408"/>
            <a:ext cx="5688632" cy="73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531440"/>
            <a:ext cx="5680690" cy="80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119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84578d9-400d-4a5a-a7c7-e76ca47af400}" enabled="0" method="" siteId="{084578d9-400d-4a5a-a7c7-e76ca47af4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On-screen Show (4:3)</PresentationFormat>
  <Paragraphs>131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Verdana</vt:lpstr>
      <vt:lpstr>Default Design</vt:lpstr>
      <vt:lpstr>PowerPoint Presentation</vt:lpstr>
      <vt:lpstr>PowerPoint Presentation</vt:lpstr>
      <vt:lpstr>Global Data Lab (GDL)</vt:lpstr>
      <vt:lpstr>GDL Area Database</vt:lpstr>
      <vt:lpstr>How created?</vt:lpstr>
      <vt:lpstr>PowerPoint Presentation</vt:lpstr>
      <vt:lpstr>PowerPoint Presentation</vt:lpstr>
      <vt:lpstr>PowerPoint Presentation</vt:lpstr>
      <vt:lpstr>PowerPoint Presentation</vt:lpstr>
      <vt:lpstr>New approach</vt:lpstr>
      <vt:lpstr>Subnational Human Development Index</vt:lpstr>
      <vt:lpstr>Construction SHDI</vt:lpstr>
      <vt:lpstr>PowerPoint Presentation</vt:lpstr>
      <vt:lpstr>PowerPoint Presentation</vt:lpstr>
      <vt:lpstr>PowerPoint Presentation</vt:lpstr>
      <vt:lpstr>PowerPoint Presentation</vt:lpstr>
      <vt:lpstr>Gender Development Index</vt:lpstr>
      <vt:lpstr>Subnational Gender Development Index</vt:lpstr>
      <vt:lpstr>PowerPoint Presentation</vt:lpstr>
      <vt:lpstr>PowerPoint Presentation</vt:lpstr>
      <vt:lpstr>PowerPoint Presentation</vt:lpstr>
      <vt:lpstr>PowerPoint Presentation</vt:lpstr>
    </vt:vector>
  </TitlesOfParts>
  <Company>FM - 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e.webbink</dc:creator>
  <cp:lastModifiedBy>Smits, J.P.J.M. (Jeroen)</cp:lastModifiedBy>
  <cp:revision>1155</cp:revision>
  <cp:lastPrinted>2017-05-17T09:37:24Z</cp:lastPrinted>
  <dcterms:created xsi:type="dcterms:W3CDTF">2006-03-01T15:07:55Z</dcterms:created>
  <dcterms:modified xsi:type="dcterms:W3CDTF">2025-08-31T20:09:11Z</dcterms:modified>
</cp:coreProperties>
</file>